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762" autoAdjust="0"/>
  </p:normalViewPr>
  <p:slideViewPr>
    <p:cSldViewPr>
      <p:cViewPr varScale="1">
        <p:scale>
          <a:sx n="132" d="100"/>
          <a:sy n="132" d="100"/>
        </p:scale>
        <p:origin x="2528" y="19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2020/10/2</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a:solidFill>
                  <a:schemeClr val="accent2"/>
                </a:solidFill>
                <a:latin typeface="+mj-ea"/>
                <a:ea typeface="+mj-ea"/>
              </a:rPr>
              <a:t>第</a:t>
            </a:r>
            <a:r>
              <a:rPr lang="en-US" altLang="ja-JP" sz="2800" b="1" dirty="0">
                <a:solidFill>
                  <a:schemeClr val="accent2"/>
                </a:solidFill>
                <a:latin typeface="+mj-ea"/>
                <a:ea typeface="+mj-ea"/>
              </a:rPr>
              <a:t>110</a:t>
            </a:r>
            <a:r>
              <a:rPr lang="ja-JP" altLang="en-US" sz="2800" b="1">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a:solidFill>
                  <a:srgbClr val="FFC000"/>
                </a:solidFill>
                <a:effectLst>
                  <a:outerShdw blurRad="38100" dist="38100" dir="2700000" algn="tl">
                    <a:srgbClr val="000000">
                      <a:alpha val="43137"/>
                    </a:srgbClr>
                  </a:outerShdw>
                </a:effectLst>
                <a:latin typeface="+mj-ea"/>
                <a:ea typeface="+mj-ea"/>
              </a:rPr>
              <a:t>北大ＭＭＣセミナー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665312" y="2565058"/>
            <a:ext cx="6192688" cy="2139047"/>
          </a:xfrm>
          <a:prstGeom prst="rect">
            <a:avLst/>
          </a:prstGeom>
          <a:noFill/>
        </p:spPr>
        <p:txBody>
          <a:bodyPr wrap="square">
            <a:spAutoFit/>
          </a:bodyPr>
          <a:lstStyle/>
          <a:p>
            <a:pPr>
              <a:lnSpc>
                <a:spcPct val="150000"/>
              </a:lnSpc>
              <a:defRPr/>
            </a:pPr>
            <a:r>
              <a:rPr lang="en-US" altLang="ja-JP" sz="1400" b="1" dirty="0">
                <a:latin typeface="+mj-ea"/>
                <a:ea typeface="+mj-ea"/>
              </a:rPr>
              <a:t>Date</a:t>
            </a:r>
            <a:r>
              <a:rPr lang="ja-JP" altLang="en-US" sz="1400" b="1">
                <a:latin typeface="+mj-ea"/>
                <a:ea typeface="+mj-ea"/>
              </a:rPr>
              <a:t>：</a:t>
            </a:r>
            <a:r>
              <a:rPr lang="ja-JP" altLang="en-US" sz="1400">
                <a:latin typeface="+mj-ea"/>
                <a:ea typeface="+mj-ea"/>
              </a:rPr>
              <a:t>　</a:t>
            </a:r>
            <a:r>
              <a:rPr lang="ja-JP" altLang="en-US" sz="1400">
                <a:latin typeface="+mn-ea"/>
                <a:ea typeface="+mn-ea"/>
              </a:rPr>
              <a:t>　   </a:t>
            </a:r>
            <a:r>
              <a:rPr lang="en-US" altLang="ja-JP" sz="1400" dirty="0">
                <a:latin typeface="+mn-ea"/>
                <a:ea typeface="+mn-ea"/>
              </a:rPr>
              <a:t>2020</a:t>
            </a:r>
            <a:r>
              <a:rPr lang="ja-JP" altLang="en-US" sz="1400">
                <a:latin typeface="+mn-ea"/>
                <a:ea typeface="+mn-ea"/>
              </a:rPr>
              <a:t>年</a:t>
            </a:r>
            <a:r>
              <a:rPr lang="en-US" altLang="ja-JP" sz="1400" dirty="0">
                <a:latin typeface="+mn-ea"/>
                <a:ea typeface="+mn-ea"/>
              </a:rPr>
              <a:t>10</a:t>
            </a:r>
            <a:r>
              <a:rPr lang="ja-JP" altLang="en-US" sz="1400">
                <a:latin typeface="+mn-ea"/>
                <a:ea typeface="+mn-ea"/>
              </a:rPr>
              <a:t>月</a:t>
            </a:r>
            <a:r>
              <a:rPr lang="en-US" altLang="ja-JP" sz="1400" dirty="0">
                <a:latin typeface="+mn-ea"/>
                <a:ea typeface="+mn-ea"/>
              </a:rPr>
              <a:t>23</a:t>
            </a:r>
            <a:r>
              <a:rPr lang="ja-JP" altLang="en-US" sz="1400">
                <a:latin typeface="+mn-ea"/>
                <a:ea typeface="+mn-ea"/>
              </a:rPr>
              <a:t>日（金） </a:t>
            </a:r>
            <a:r>
              <a:rPr lang="en-US" altLang="ja-JP" sz="1400" dirty="0">
                <a:latin typeface="+mn-ea"/>
                <a:ea typeface="+mn-ea"/>
              </a:rPr>
              <a:t>16</a:t>
            </a:r>
            <a:r>
              <a:rPr lang="ja-JP" altLang="en-US" sz="1400" dirty="0">
                <a:latin typeface="+mn-ea"/>
                <a:ea typeface="+mn-ea"/>
              </a:rPr>
              <a:t>：</a:t>
            </a:r>
            <a:r>
              <a:rPr lang="en-US" altLang="ja-JP" sz="1400" dirty="0">
                <a:latin typeface="+mn-ea"/>
                <a:ea typeface="+mn-ea"/>
              </a:rPr>
              <a:t>30</a:t>
            </a:r>
            <a:r>
              <a:rPr lang="ja-JP" altLang="en-US" sz="1400" dirty="0">
                <a:latin typeface="+mn-ea"/>
                <a:ea typeface="+mn-ea"/>
              </a:rPr>
              <a:t>～</a:t>
            </a:r>
            <a:r>
              <a:rPr lang="en-US" altLang="ja-JP" sz="1400" dirty="0">
                <a:latin typeface="+mn-ea"/>
                <a:ea typeface="+mn-ea"/>
              </a:rPr>
              <a:t>18</a:t>
            </a:r>
            <a:r>
              <a:rPr lang="ja-JP" altLang="en-US" sz="1400" dirty="0">
                <a:latin typeface="+mn-ea"/>
                <a:ea typeface="+mn-ea"/>
              </a:rPr>
              <a:t>：</a:t>
            </a:r>
            <a:r>
              <a:rPr lang="en-US" altLang="ja-JP" sz="1400" dirty="0">
                <a:latin typeface="+mn-ea"/>
                <a:ea typeface="+mn-ea"/>
              </a:rPr>
              <a:t>00</a:t>
            </a:r>
            <a:r>
              <a:rPr lang="ja-JP" altLang="en-US" sz="1400">
                <a:latin typeface="+mn-ea"/>
                <a:ea typeface="+mn-ea"/>
              </a:rPr>
              <a:t>　　</a:t>
            </a:r>
            <a:r>
              <a:rPr lang="ja-JP" altLang="en-US">
                <a:solidFill>
                  <a:srgbClr val="FF0000"/>
                </a:solidFill>
                <a:latin typeface="+mn-ea"/>
                <a:ea typeface="+mn-ea"/>
              </a:rPr>
              <a:t>　　</a:t>
            </a:r>
            <a:endParaRPr lang="en-US" altLang="ja-JP" dirty="0">
              <a:solidFill>
                <a:srgbClr val="FF0000"/>
              </a:solidFill>
              <a:latin typeface="+mn-ea"/>
              <a:ea typeface="+mn-ea"/>
            </a:endParaRPr>
          </a:p>
          <a:p>
            <a:pPr>
              <a:lnSpc>
                <a:spcPct val="150000"/>
              </a:lnSpc>
              <a:defRPr/>
            </a:pPr>
            <a:r>
              <a:rPr lang="en-US" altLang="ja-JP" sz="1400" b="1" dirty="0">
                <a:latin typeface="+mj-ea"/>
                <a:ea typeface="+mj-ea"/>
              </a:rPr>
              <a:t>Speaker</a:t>
            </a:r>
            <a:r>
              <a:rPr lang="ja-JP" altLang="en-US" sz="1400" b="1">
                <a:latin typeface="+mj-ea"/>
                <a:ea typeface="+mj-ea"/>
              </a:rPr>
              <a:t>：　石毛　和弘　</a:t>
            </a:r>
            <a:r>
              <a:rPr lang="zh-CN" altLang="en-US" sz="1400" b="1" dirty="0">
                <a:latin typeface="+mj-ea"/>
                <a:ea typeface="+mj-ea"/>
              </a:rPr>
              <a:t>氏</a:t>
            </a:r>
            <a:r>
              <a:rPr lang="ja-JP" altLang="en-US" sz="1400" b="1">
                <a:latin typeface="+mj-ea"/>
                <a:ea typeface="+mj-ea"/>
              </a:rPr>
              <a:t>　　</a:t>
            </a:r>
            <a:r>
              <a:rPr lang="zh-CN" altLang="en-US" sz="1400" b="1" dirty="0">
                <a:latin typeface="+mj-ea"/>
                <a:ea typeface="+mj-ea"/>
              </a:rPr>
              <a:t>（</a:t>
            </a:r>
            <a:r>
              <a:rPr lang="ja-JP" altLang="en-US" sz="1400" b="1">
                <a:latin typeface="+mj-ea"/>
                <a:ea typeface="+mj-ea"/>
              </a:rPr>
              <a:t>東京</a:t>
            </a:r>
            <a:r>
              <a:rPr lang="zh-CN" altLang="en-US" sz="1400" b="1" dirty="0">
                <a:latin typeface="+mj-ea"/>
                <a:ea typeface="+mj-ea"/>
              </a:rPr>
              <a:t>大学</a:t>
            </a:r>
            <a:r>
              <a:rPr lang="ja-JP" altLang="en-US" sz="1400" b="1">
                <a:latin typeface="+mj-ea"/>
                <a:ea typeface="+mj-ea"/>
              </a:rPr>
              <a:t>大学院数理科学研究科</a:t>
            </a:r>
            <a:r>
              <a:rPr lang="zh-CN" altLang="en-US" sz="1400" b="1" dirty="0">
                <a:latin typeface="+mj-ea"/>
                <a:ea typeface="+mj-ea"/>
              </a:rPr>
              <a:t>）</a:t>
            </a:r>
            <a:r>
              <a:rPr lang="ja-JP" altLang="en-US" sz="1400" b="1">
                <a:latin typeface="+mj-ea"/>
                <a:ea typeface="+mj-ea"/>
              </a:rPr>
              <a:t> </a:t>
            </a:r>
            <a:r>
              <a:rPr lang="ja-JP" altLang="en-US" sz="1400" b="1">
                <a:latin typeface="+mn-ea"/>
                <a:ea typeface="+mn-ea"/>
              </a:rPr>
              <a:t>　</a:t>
            </a:r>
            <a:endParaRPr lang="en-US" altLang="ja-JP" sz="1400" b="1" dirty="0">
              <a:latin typeface="+mn-ea"/>
              <a:ea typeface="+mn-ea"/>
            </a:endParaRPr>
          </a:p>
          <a:p>
            <a:pPr>
              <a:lnSpc>
                <a:spcPct val="150000"/>
              </a:lnSpc>
              <a:defRPr/>
            </a:pPr>
            <a:r>
              <a:rPr lang="ja-JP" altLang="en-US" sz="1400" b="1">
                <a:latin typeface="+mn-ea"/>
                <a:ea typeface="+mn-ea"/>
              </a:rPr>
              <a:t>　　　　　　</a:t>
            </a:r>
            <a:r>
              <a:rPr lang="ja-JP" altLang="en-US" sz="1400">
                <a:latin typeface="+mn-ea"/>
                <a:ea typeface="+mn-ea"/>
              </a:rPr>
              <a:t>　</a:t>
            </a:r>
            <a:r>
              <a:rPr lang="en-US" altLang="ja-JP" sz="1400" dirty="0">
                <a:latin typeface="+mn-ea"/>
                <a:ea typeface="+mn-ea"/>
              </a:rPr>
              <a:t>ISHIGE</a:t>
            </a:r>
            <a:r>
              <a:rPr lang="ja-JP" altLang="en-US" sz="1400">
                <a:latin typeface="+mn-ea"/>
                <a:ea typeface="+mn-ea"/>
              </a:rPr>
              <a:t>  </a:t>
            </a:r>
            <a:r>
              <a:rPr lang="en-US" altLang="ja-JP" sz="1400" dirty="0">
                <a:latin typeface="+mn-ea"/>
                <a:ea typeface="+mn-ea"/>
              </a:rPr>
              <a:t>Kazuhiro</a:t>
            </a:r>
            <a:r>
              <a:rPr lang="ja-JP" altLang="en-US" sz="1400" b="1">
                <a:latin typeface="+mn-ea"/>
                <a:ea typeface="+mn-ea"/>
              </a:rPr>
              <a:t>　（</a:t>
            </a:r>
            <a:r>
              <a:rPr lang="en-US" altLang="ja-JP" sz="1400" b="1" dirty="0">
                <a:latin typeface="+mn-ea"/>
                <a:ea typeface="+mn-ea"/>
              </a:rPr>
              <a:t>Tokyo</a:t>
            </a:r>
            <a:r>
              <a:rPr lang="ja-JP" altLang="en-US" sz="1400" b="1">
                <a:latin typeface="+mn-ea"/>
                <a:ea typeface="+mn-ea"/>
              </a:rPr>
              <a:t>　</a:t>
            </a:r>
            <a:r>
              <a:rPr lang="en-US" altLang="ja-JP" sz="1400" b="1" dirty="0">
                <a:latin typeface="+mn-ea"/>
                <a:ea typeface="+mn-ea"/>
              </a:rPr>
              <a:t>University</a:t>
            </a:r>
            <a:r>
              <a:rPr lang="ja-JP" altLang="en-US" sz="1400" b="1" dirty="0">
                <a:latin typeface="+mn-ea"/>
                <a:ea typeface="+mn-ea"/>
              </a:rPr>
              <a:t>）</a:t>
            </a:r>
            <a:endParaRPr lang="en-US" altLang="ja-JP" sz="1400" b="1" dirty="0">
              <a:latin typeface="+mn-ea"/>
              <a:ea typeface="+mn-ea"/>
            </a:endParaRPr>
          </a:p>
          <a:p>
            <a:pPr>
              <a:lnSpc>
                <a:spcPct val="150000"/>
              </a:lnSpc>
              <a:defRPr/>
            </a:pPr>
            <a:r>
              <a:rPr lang="en-US" altLang="ja-JP" sz="1400" b="1" dirty="0">
                <a:latin typeface="+mj-ea"/>
                <a:ea typeface="+mj-ea"/>
              </a:rPr>
              <a:t>Place</a:t>
            </a:r>
            <a:r>
              <a:rPr lang="ja-JP" altLang="en-US" sz="1400" b="1" dirty="0">
                <a:latin typeface="+mj-ea"/>
                <a:ea typeface="+mj-ea"/>
              </a:rPr>
              <a:t>：</a:t>
            </a:r>
            <a:r>
              <a:rPr lang="en-US" altLang="ja-JP" sz="1400" dirty="0">
                <a:latin typeface="+mj-ea"/>
                <a:ea typeface="+mj-ea"/>
              </a:rPr>
              <a:t> </a:t>
            </a:r>
            <a:r>
              <a:rPr lang="ja-JP" altLang="en-US" sz="1400" dirty="0">
                <a:latin typeface="+mj-ea"/>
                <a:ea typeface="+mj-ea"/>
              </a:rPr>
              <a:t>　</a:t>
            </a:r>
            <a:r>
              <a:rPr lang="ja-JP" altLang="en-US" sz="1400">
                <a:latin typeface="+mj-ea"/>
                <a:ea typeface="+mj-ea"/>
              </a:rPr>
              <a:t>   </a:t>
            </a:r>
            <a:r>
              <a:rPr lang="ja-JP" altLang="en-US" sz="140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endParaRPr lang="en-US" altLang="ja-JP" sz="1400" dirty="0">
              <a:latin typeface="+mn-ea"/>
              <a:ea typeface="+mn-ea"/>
            </a:endParaRPr>
          </a:p>
          <a:p>
            <a:r>
              <a:rPr lang="en-US" altLang="ja-JP" sz="1400" b="1" dirty="0">
                <a:latin typeface="+mj-ea"/>
                <a:ea typeface="+mj-ea"/>
              </a:rPr>
              <a:t>Title</a:t>
            </a:r>
            <a:r>
              <a:rPr lang="ja-JP" altLang="en-US" sz="1400" b="1">
                <a:latin typeface="+mj-ea"/>
                <a:ea typeface="+mj-ea"/>
              </a:rPr>
              <a:t>：　　</a:t>
            </a:r>
            <a:r>
              <a:rPr lang="en-US" altLang="ja-JP" sz="1400" b="1" dirty="0">
                <a:latin typeface="+mj-ea"/>
                <a:ea typeface="+mj-ea"/>
              </a:rPr>
              <a:t>   </a:t>
            </a:r>
            <a:r>
              <a:rPr lang="en" altLang="ja-JP" sz="1400" dirty="0"/>
              <a:t>New characterizations of log-concavity</a:t>
            </a:r>
          </a:p>
          <a:p>
            <a:endParaRPr lang="en-US" altLang="ja-JP" sz="1400" dirty="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542739" y="4930465"/>
            <a:ext cx="6048846" cy="3108543"/>
          </a:xfrm>
          <a:prstGeom prst="rect">
            <a:avLst/>
          </a:prstGeom>
          <a:noFill/>
        </p:spPr>
        <p:txBody>
          <a:bodyPr wrap="square">
            <a:spAutoFit/>
          </a:bodyPr>
          <a:lstStyle/>
          <a:p>
            <a:r>
              <a:rPr lang="en-US" altLang="ja-JP" sz="1400" b="1" dirty="0">
                <a:latin typeface="+mj-ea"/>
                <a:ea typeface="+mj-ea"/>
              </a:rPr>
              <a:t>Abstract</a:t>
            </a:r>
            <a:r>
              <a:rPr lang="ja-JP" altLang="en-US" sz="1400" b="1" dirty="0">
                <a:latin typeface="+mj-ea"/>
                <a:ea typeface="+mj-ea"/>
              </a:rPr>
              <a:t>：　</a:t>
            </a:r>
            <a:endParaRPr lang="en-US" altLang="ja-JP" sz="1400" b="1" dirty="0">
              <a:latin typeface="+mj-ea"/>
              <a:ea typeface="+mj-ea"/>
            </a:endParaRPr>
          </a:p>
          <a:p>
            <a:r>
              <a:rPr lang="en" altLang="ja-JP" sz="1400" dirty="0"/>
              <a:t> We introduce a notion of $F$-concavity which largely generalizes the </a:t>
            </a:r>
            <a:br>
              <a:rPr lang="en" altLang="ja-JP" sz="1400" dirty="0"/>
            </a:br>
            <a:r>
              <a:rPr lang="en" altLang="ja-JP" sz="1400" dirty="0"/>
              <a:t>usual concavity. </a:t>
            </a:r>
            <a:br>
              <a:rPr lang="en" altLang="ja-JP" sz="1400" dirty="0"/>
            </a:br>
            <a:r>
              <a:rPr lang="en" altLang="ja-JP" sz="1400" dirty="0"/>
              <a:t> By the use of the notions of closedness under positive scalar </a:t>
            </a:r>
            <a:br>
              <a:rPr lang="en" altLang="ja-JP" sz="1400" dirty="0"/>
            </a:br>
            <a:r>
              <a:rPr lang="en" altLang="ja-JP" sz="1400" dirty="0"/>
              <a:t>multiplication and closedness under positive exponentiation we </a:t>
            </a:r>
            <a:br>
              <a:rPr lang="en" altLang="ja-JP" sz="1400" dirty="0"/>
            </a:br>
            <a:r>
              <a:rPr lang="en" altLang="ja-JP" sz="1400" dirty="0"/>
              <a:t>characterize power concavity and power log-concavity among nontrivial $F</a:t>
            </a:r>
            <a:br>
              <a:rPr lang="en" altLang="ja-JP" sz="1400" dirty="0"/>
            </a:br>
            <a:r>
              <a:rPr lang="en" altLang="ja-JP" sz="1400" dirty="0"/>
              <a:t>$-concavities,  respectively. In particular, we have a characterization </a:t>
            </a:r>
            <a:br>
              <a:rPr lang="en" altLang="ja-JP" sz="1400" dirty="0"/>
            </a:br>
            <a:r>
              <a:rPr lang="en" altLang="ja-JP" sz="1400" dirty="0"/>
              <a:t>of log-concavity as the only $F$-concavity which is closed both under </a:t>
            </a:r>
            <a:br>
              <a:rPr lang="en" altLang="ja-JP" sz="1400" dirty="0"/>
            </a:br>
            <a:r>
              <a:rPr lang="en" altLang="ja-JP" sz="1400" dirty="0"/>
              <a:t>positive scalar multiplication and positive </a:t>
            </a:r>
            <a:r>
              <a:rPr lang="en" altLang="ja-JP" sz="1400" dirty="0" err="1"/>
              <a:t>exponentiation.Furthermore</a:t>
            </a:r>
            <a:r>
              <a:rPr lang="en" altLang="ja-JP" sz="1400" dirty="0"/>
              <a:t>, </a:t>
            </a:r>
            <a:br>
              <a:rPr lang="en" altLang="ja-JP" sz="1400" dirty="0"/>
            </a:br>
            <a:r>
              <a:rPr lang="en" altLang="ja-JP" sz="1400" dirty="0"/>
              <a:t>we discuss the strongest $F$-concavity preserved by the Dirichlet heat </a:t>
            </a:r>
            <a:br>
              <a:rPr lang="en" altLang="ja-JP" sz="1400" dirty="0"/>
            </a:br>
            <a:r>
              <a:rPr lang="en" altLang="ja-JP" sz="1400" dirty="0"/>
              <a:t>flow, characterizing log-concavity also in this connection. This is a </a:t>
            </a:r>
            <a:br>
              <a:rPr lang="en" altLang="ja-JP" sz="1400" dirty="0"/>
            </a:br>
            <a:r>
              <a:rPr lang="en" altLang="ja-JP" sz="1400" dirty="0"/>
              <a:t>joint work with Professor Paolo </a:t>
            </a:r>
            <a:r>
              <a:rPr lang="en" altLang="ja-JP" sz="1400" dirty="0" err="1"/>
              <a:t>Salani</a:t>
            </a:r>
            <a:r>
              <a:rPr lang="en" altLang="ja-JP" sz="1400" dirty="0"/>
              <a:t> (Univ. of Florence) and </a:t>
            </a:r>
            <a:r>
              <a:rPr lang="en" altLang="ja-JP" sz="1400" dirty="0" err="1"/>
              <a:t>Asuka</a:t>
            </a:r>
            <a:r>
              <a:rPr lang="en" altLang="ja-JP" sz="1400" dirty="0"/>
              <a:t> </a:t>
            </a:r>
            <a:br>
              <a:rPr lang="en" altLang="ja-JP" sz="1400" dirty="0"/>
            </a:br>
            <a:r>
              <a:rPr lang="en" altLang="ja-JP" sz="1400" dirty="0"/>
              <a:t>Takatsu (Tokyo Metropolitan Univ.). </a:t>
            </a:r>
          </a:p>
          <a:p>
            <a:endParaRPr lang="en-US" altLang="ja-JP" sz="1400" dirty="0">
              <a:latin typeface="+mn-ea"/>
              <a:ea typeface="+mn-ea"/>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7284</TotalTime>
  <Words>602</Words>
  <Application>Microsoft Macintosh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富澤ゆかり</cp:lastModifiedBy>
  <cp:revision>418</cp:revision>
  <cp:lastPrinted>2020-01-14T04:35:31Z</cp:lastPrinted>
  <dcterms:created xsi:type="dcterms:W3CDTF">2007-04-12T08:17:59Z</dcterms:created>
  <dcterms:modified xsi:type="dcterms:W3CDTF">2020-10-02T02:11:29Z</dcterms:modified>
</cp:coreProperties>
</file>