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6858000" cy="9906000" type="A4"/>
  <p:notesSz cx="6735763" cy="9866313"/>
  <p:defaultTextStyle>
    <a:defPPr>
      <a:defRPr lang="ja-JP"/>
    </a:defPPr>
    <a:lvl1pPr algn="l" rtl="0" fontAlgn="base">
      <a:spcBef>
        <a:spcPct val="0"/>
      </a:spcBef>
      <a:spcAft>
        <a:spcPct val="0"/>
      </a:spcAft>
      <a:defRPr kumimoji="1" sz="11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1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1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1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100" kern="1200">
        <a:solidFill>
          <a:schemeClr val="tx1"/>
        </a:solidFill>
        <a:latin typeface="Arial" charset="0"/>
        <a:ea typeface="ＭＳ Ｐゴシック" pitchFamily="50" charset="-128"/>
        <a:cs typeface="+mn-cs"/>
      </a:defRPr>
    </a:lvl5pPr>
    <a:lvl6pPr marL="2286000" algn="l" defTabSz="914400" rtl="0" eaLnBrk="1" latinLnBrk="0" hangingPunct="1">
      <a:defRPr kumimoji="1" sz="1100" kern="1200">
        <a:solidFill>
          <a:schemeClr val="tx1"/>
        </a:solidFill>
        <a:latin typeface="Arial" charset="0"/>
        <a:ea typeface="ＭＳ Ｐゴシック" pitchFamily="50" charset="-128"/>
        <a:cs typeface="+mn-cs"/>
      </a:defRPr>
    </a:lvl6pPr>
    <a:lvl7pPr marL="2743200" algn="l" defTabSz="914400" rtl="0" eaLnBrk="1" latinLnBrk="0" hangingPunct="1">
      <a:defRPr kumimoji="1" sz="1100" kern="1200">
        <a:solidFill>
          <a:schemeClr val="tx1"/>
        </a:solidFill>
        <a:latin typeface="Arial" charset="0"/>
        <a:ea typeface="ＭＳ Ｐゴシック" pitchFamily="50" charset="-128"/>
        <a:cs typeface="+mn-cs"/>
      </a:defRPr>
    </a:lvl7pPr>
    <a:lvl8pPr marL="3200400" algn="l" defTabSz="914400" rtl="0" eaLnBrk="1" latinLnBrk="0" hangingPunct="1">
      <a:defRPr kumimoji="1" sz="1100" kern="1200">
        <a:solidFill>
          <a:schemeClr val="tx1"/>
        </a:solidFill>
        <a:latin typeface="Arial" charset="0"/>
        <a:ea typeface="ＭＳ Ｐゴシック" pitchFamily="50" charset="-128"/>
        <a:cs typeface="+mn-cs"/>
      </a:defRPr>
    </a:lvl8pPr>
    <a:lvl9pPr marL="3657600" algn="l" defTabSz="914400" rtl="0" eaLnBrk="1" latinLnBrk="0" hangingPunct="1">
      <a:defRPr kumimoji="1" sz="11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85FF"/>
    <a:srgbClr val="FF9900"/>
    <a:srgbClr val="FF9933"/>
    <a:srgbClr val="6666FF"/>
    <a:srgbClr val="9966FF"/>
    <a:srgbClr val="00FF99"/>
    <a:srgbClr val="7D9DF7"/>
    <a:srgbClr val="7FC0F5"/>
    <a:srgbClr val="97E3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47" autoAdjust="0"/>
    <p:restoredTop sz="97600" autoAdjust="0"/>
  </p:normalViewPr>
  <p:slideViewPr>
    <p:cSldViewPr>
      <p:cViewPr varScale="1">
        <p:scale>
          <a:sx n="139" d="100"/>
          <a:sy n="139" d="100"/>
        </p:scale>
        <p:origin x="3384" y="16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122" d="100"/>
          <a:sy n="122" d="100"/>
        </p:scale>
        <p:origin x="2568" y="200"/>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2125"/>
          </a:xfrm>
          <a:prstGeom prst="rect">
            <a:avLst/>
          </a:prstGeom>
        </p:spPr>
        <p:txBody>
          <a:bodyPr vert="horz" lIns="87540" tIns="43769" rIns="87540" bIns="43769" rtlCol="0"/>
          <a:lstStyle>
            <a:lvl1pPr algn="l">
              <a:defRPr sz="1100">
                <a:latin typeface="Arial" charset="0"/>
                <a:ea typeface="ＭＳ Ｐゴシック" pitchFamily="50" charset="-128"/>
                <a:cs typeface="+mn-cs"/>
              </a:defRPr>
            </a:lvl1pPr>
          </a:lstStyle>
          <a:p>
            <a:pPr>
              <a:defRPr/>
            </a:pPr>
            <a:endParaRPr lang="ja-JP" altLang="en-US"/>
          </a:p>
        </p:txBody>
      </p:sp>
      <p:sp>
        <p:nvSpPr>
          <p:cNvPr id="3" name="日付プレースホルダ 2"/>
          <p:cNvSpPr>
            <a:spLocks noGrp="1"/>
          </p:cNvSpPr>
          <p:nvPr>
            <p:ph type="dt" idx="1"/>
          </p:nvPr>
        </p:nvSpPr>
        <p:spPr>
          <a:xfrm>
            <a:off x="3814763" y="0"/>
            <a:ext cx="2919412" cy="492125"/>
          </a:xfrm>
          <a:prstGeom prst="rect">
            <a:avLst/>
          </a:prstGeom>
        </p:spPr>
        <p:txBody>
          <a:bodyPr vert="horz" wrap="square" lIns="87540" tIns="43769" rIns="87540" bIns="43769" numCol="1" anchor="t" anchorCtr="0" compatLnSpc="1">
            <a:prstTxWarp prst="textNoShape">
              <a:avLst/>
            </a:prstTxWarp>
          </a:bodyPr>
          <a:lstStyle>
            <a:lvl1pPr algn="r">
              <a:defRPr>
                <a:latin typeface="Arial" pitchFamily="34" charset="0"/>
              </a:defRPr>
            </a:lvl1pPr>
          </a:lstStyle>
          <a:p>
            <a:pPr>
              <a:defRPr/>
            </a:pPr>
            <a:fld id="{59BE6C5B-C32E-4CA5-9A48-A91B82A01883}" type="datetimeFigureOut">
              <a:rPr lang="ja-JP" altLang="en-US"/>
              <a:pPr>
                <a:defRPr/>
              </a:pPr>
              <a:t>2024/6/18</a:t>
            </a:fld>
            <a:endParaRPr lang="ja-JP" altLang="en-US"/>
          </a:p>
        </p:txBody>
      </p:sp>
      <p:sp>
        <p:nvSpPr>
          <p:cNvPr id="4" name="スライド イメージ プレースホルダ 3"/>
          <p:cNvSpPr>
            <a:spLocks noGrp="1" noRot="1" noChangeAspect="1"/>
          </p:cNvSpPr>
          <p:nvPr>
            <p:ph type="sldImg" idx="2"/>
          </p:nvPr>
        </p:nvSpPr>
        <p:spPr>
          <a:xfrm>
            <a:off x="2087563" y="741363"/>
            <a:ext cx="2560637" cy="3698875"/>
          </a:xfrm>
          <a:prstGeom prst="rect">
            <a:avLst/>
          </a:prstGeom>
          <a:noFill/>
          <a:ln w="12700">
            <a:solidFill>
              <a:prstClr val="black"/>
            </a:solidFill>
          </a:ln>
        </p:spPr>
        <p:txBody>
          <a:bodyPr vert="horz" lIns="87540" tIns="43769" rIns="87540" bIns="43769"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38650"/>
          </a:xfrm>
          <a:prstGeom prst="rect">
            <a:avLst/>
          </a:prstGeom>
        </p:spPr>
        <p:txBody>
          <a:bodyPr vert="horz" lIns="87540" tIns="43769" rIns="87540" bIns="43769"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2600"/>
            <a:ext cx="2919413" cy="492125"/>
          </a:xfrm>
          <a:prstGeom prst="rect">
            <a:avLst/>
          </a:prstGeom>
        </p:spPr>
        <p:txBody>
          <a:bodyPr vert="horz" lIns="87540" tIns="43769" rIns="87540" bIns="43769" rtlCol="0" anchor="b"/>
          <a:lstStyle>
            <a:lvl1pPr algn="l">
              <a:defRPr sz="1100">
                <a:latin typeface="Arial" charset="0"/>
                <a:ea typeface="ＭＳ Ｐゴシック" pitchFamily="50" charset="-128"/>
                <a:cs typeface="+mn-cs"/>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2600"/>
            <a:ext cx="2919412" cy="492125"/>
          </a:xfrm>
          <a:prstGeom prst="rect">
            <a:avLst/>
          </a:prstGeom>
        </p:spPr>
        <p:txBody>
          <a:bodyPr vert="horz" wrap="square" lIns="87540" tIns="43769" rIns="87540" bIns="43769" numCol="1" anchor="b" anchorCtr="0" compatLnSpc="1">
            <a:prstTxWarp prst="textNoShape">
              <a:avLst/>
            </a:prstTxWarp>
          </a:bodyPr>
          <a:lstStyle>
            <a:lvl1pPr algn="r">
              <a:defRPr>
                <a:latin typeface="Arial" pitchFamily="34" charset="0"/>
              </a:defRPr>
            </a:lvl1pPr>
          </a:lstStyle>
          <a:p>
            <a:pPr>
              <a:defRPr/>
            </a:pPr>
            <a:fld id="{CCD2EBDC-0EC5-47A6-9458-69E3280EB8BE}" type="slidenum">
              <a:rPr lang="ja-JP" altLang="en-US"/>
              <a:pPr>
                <a:defRPr/>
              </a:pPr>
              <a:t>‹#›</a:t>
            </a:fld>
            <a:endParaRPr lang="ja-JP" altLang="en-US"/>
          </a:p>
        </p:txBody>
      </p:sp>
    </p:spTree>
    <p:extLst>
      <p:ext uri="{BB962C8B-B14F-4D97-AF65-F5344CB8AC3E}">
        <p14:creationId xmlns:p14="http://schemas.microsoft.com/office/powerpoint/2010/main" val="12230449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br>
              <a:rPr lang="ja-JP" altLang="en-US"/>
            </a:br>
            <a:br>
              <a:rPr lang="ja-JP" altLang="en-US"/>
            </a:br>
            <a:br>
              <a:rPr lang="ja-JP" altLang="en-US"/>
            </a:br>
            <a:endParaRPr lang="ja-JP" altLang="en-US"/>
          </a:p>
        </p:txBody>
      </p:sp>
      <p:sp>
        <p:nvSpPr>
          <p:cNvPr id="4100" name="スライド番号プレースホルダ 3"/>
          <p:cNvSpPr>
            <a:spLocks noGrp="1"/>
          </p:cNvSpPr>
          <p:nvPr>
            <p:ph type="sldNum" sz="quarter" idx="5"/>
          </p:nvPr>
        </p:nvSpPr>
        <p:spPr bwMode="auto">
          <a:noFill/>
          <a:ln>
            <a:miter lim="800000"/>
            <a:headEnd/>
            <a:tailEnd/>
          </a:ln>
        </p:spPr>
        <p:txBody>
          <a:bodyPr/>
          <a:lstStyle/>
          <a:p>
            <a:fld id="{DAD187C0-13F0-4B7E-BF27-3BE200912D06}" type="slidenum">
              <a:rPr lang="ja-JP" altLang="en-US" smtClean="0">
                <a:latin typeface="Arial" charset="0"/>
              </a:rPr>
              <a:pPr/>
              <a:t>1</a:t>
            </a:fld>
            <a:endParaRPr lang="ja-JP" altLang="en-US">
              <a:latin typeface="Arial" charset="0"/>
            </a:endParaRPr>
          </a:p>
        </p:txBody>
      </p:sp>
    </p:spTree>
    <p:extLst>
      <p:ext uri="{BB962C8B-B14F-4D97-AF65-F5344CB8AC3E}">
        <p14:creationId xmlns:p14="http://schemas.microsoft.com/office/powerpoint/2010/main" val="1558006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77F6382-FA2E-4B11-9587-EA7DDE0FB87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40FF71C-7C81-414F-ABAC-7079BD9A6C4C}"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48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4350" y="881063"/>
            <a:ext cx="4219575" cy="79248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7253895-8928-40DD-9270-A89E89D3F192}"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94CD4DE-32C0-4A11-8E53-6CCECCC27CB8}"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C12CF5E-7203-4B1A-BD38-9CF6E7144AE5}"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A6D0C46-72EC-4559-9E1D-427275C4A9B2}"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426D4BAA-B859-4F2E-91D7-E9B879ECB56F}"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9A2C489-943D-4CD2-901A-EC486320CB2B}"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B2265C1-E678-44FF-8BA3-7EA0DA9339E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8DD3A9D-649B-4B53-891A-552EB3C1FA5D}"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22E29F8-A95A-4B52-BCDF-642AD6ED846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50"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1FAAA8FD-A486-4F36-9121-A429E989DDE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9000"/>
            <a:lum/>
            <a:extLst>
              <a:ext uri="{BEBA8EAE-BF5A-486C-A8C5-ECC9F3942E4B}">
                <a14:imgProps xmlns:a14="http://schemas.microsoft.com/office/drawing/2010/main">
                  <a14:imgLayer r:embed="rId4">
                    <a14:imgEffect>
                      <a14:sharpenSoften amount="-25000"/>
                    </a14:imgEffect>
                  </a14:imgLayer>
                </a14:imgProps>
              </a:ext>
            </a:extLst>
          </a:blip>
          <a:srcRect/>
          <a:stretch>
            <a:fillRect t="18000" b="12000"/>
          </a:stretch>
        </a:blipFill>
        <a:effectLst/>
      </p:bgPr>
    </p:bg>
    <p:spTree>
      <p:nvGrpSpPr>
        <p:cNvPr id="1" name=""/>
        <p:cNvGrpSpPr/>
        <p:nvPr/>
      </p:nvGrpSpPr>
      <p:grpSpPr>
        <a:xfrm>
          <a:off x="0" y="0"/>
          <a:ext cx="0" cy="0"/>
          <a:chOff x="0" y="0"/>
          <a:chExt cx="0" cy="0"/>
        </a:xfrm>
      </p:grpSpPr>
      <p:sp>
        <p:nvSpPr>
          <p:cNvPr id="4104" name="Text Box 8"/>
          <p:cNvSpPr txBox="1">
            <a:spLocks noChangeArrowheads="1"/>
          </p:cNvSpPr>
          <p:nvPr/>
        </p:nvSpPr>
        <p:spPr bwMode="auto">
          <a:xfrm>
            <a:off x="2132856" y="111584"/>
            <a:ext cx="2232447" cy="838691"/>
          </a:xfrm>
          <a:prstGeom prst="rect">
            <a:avLst/>
          </a:prstGeom>
          <a:noFill/>
          <a:ln w="9525">
            <a:noFill/>
            <a:miter lim="800000"/>
            <a:headEnd/>
            <a:tailEnd/>
          </a:ln>
        </p:spPr>
        <p:txBody>
          <a:bodyPr wrap="square">
            <a:spAutoFit/>
          </a:bodyPr>
          <a:lstStyle/>
          <a:p>
            <a:pPr algn="ctr">
              <a:defRPr/>
            </a:pPr>
            <a:r>
              <a:rPr lang="ja-JP" altLang="en-US" sz="3200" b="1">
                <a:solidFill>
                  <a:schemeClr val="accent2"/>
                </a:solidFill>
                <a:latin typeface="+mj-ea"/>
                <a:ea typeface="+mj-ea"/>
              </a:rPr>
              <a:t>第１５３回</a:t>
            </a:r>
            <a:endParaRPr lang="ja-JP" altLang="en-US" sz="3200" b="1" dirty="0">
              <a:solidFill>
                <a:srgbClr val="30FF94"/>
              </a:solidFill>
              <a:latin typeface="+mj-ea"/>
              <a:ea typeface="+mj-ea"/>
            </a:endParaRPr>
          </a:p>
          <a:p>
            <a:pPr>
              <a:spcBef>
                <a:spcPct val="50000"/>
              </a:spcBef>
              <a:defRPr/>
            </a:pPr>
            <a:endParaRPr lang="en-US" altLang="ja-JP" dirty="0">
              <a:latin typeface="+mj-ea"/>
              <a:ea typeface="+mj-ea"/>
            </a:endParaRPr>
          </a:p>
        </p:txBody>
      </p:sp>
      <p:sp>
        <p:nvSpPr>
          <p:cNvPr id="14340" name="Rectangle 17"/>
          <p:cNvSpPr>
            <a:spLocks noChangeArrowheads="1"/>
          </p:cNvSpPr>
          <p:nvPr/>
        </p:nvSpPr>
        <p:spPr bwMode="auto">
          <a:xfrm>
            <a:off x="1449388" y="1676400"/>
            <a:ext cx="184150" cy="457200"/>
          </a:xfrm>
          <a:prstGeom prst="rect">
            <a:avLst/>
          </a:prstGeom>
          <a:noFill/>
          <a:ln>
            <a:noFill/>
          </a:ln>
        </p:spPr>
        <p:txBody>
          <a:bodyPr wrap="none">
            <a:spAutoFit/>
          </a:bodyPr>
          <a:lstStyle/>
          <a:p>
            <a:pPr>
              <a:defRPr/>
            </a:pPr>
            <a:endParaRPr lang="ja-JP" altLang="en-US" sz="2400">
              <a:latin typeface="+mj-ea"/>
              <a:ea typeface="+mj-ea"/>
              <a:cs typeface="ＭＳ Ｐゴシック" charset="0"/>
            </a:endParaRPr>
          </a:p>
        </p:txBody>
      </p:sp>
      <p:sp>
        <p:nvSpPr>
          <p:cNvPr id="19" name="Rectangle 5"/>
          <p:cNvSpPr>
            <a:spLocks noChangeArrowheads="1"/>
          </p:cNvSpPr>
          <p:nvPr/>
        </p:nvSpPr>
        <p:spPr bwMode="auto">
          <a:xfrm>
            <a:off x="-4508" y="621867"/>
            <a:ext cx="6858000" cy="1656561"/>
          </a:xfrm>
          <a:prstGeom prst="rect">
            <a:avLst/>
          </a:prstGeom>
          <a:gradFill>
            <a:gsLst>
              <a:gs pos="0">
                <a:srgbClr val="03D4A8">
                  <a:lumMod val="89538"/>
                  <a:lumOff val="10462"/>
                </a:srgbClr>
              </a:gs>
              <a:gs pos="32000">
                <a:srgbClr val="21D6E0"/>
              </a:gs>
              <a:gs pos="75000">
                <a:srgbClr val="0087E6"/>
              </a:gs>
              <a:gs pos="100000">
                <a:srgbClr val="005CBF"/>
              </a:gs>
            </a:gsLst>
            <a:lin ang="5400000" scaled="0"/>
          </a:gradFill>
          <a:ln w="9525">
            <a:solidFill>
              <a:schemeClr val="bg1"/>
            </a:solidFill>
            <a:miter lim="800000"/>
            <a:headEnd/>
            <a:tailEnd/>
          </a:ln>
          <a:effectLst>
            <a:softEdge rad="31750"/>
          </a:effectLst>
        </p:spPr>
        <p:txBody>
          <a:bodyPr anchor="ctr"/>
          <a:lstStyle/>
          <a:p>
            <a:pPr algn="ctr">
              <a:defRPr/>
            </a:pPr>
            <a:r>
              <a:rPr lang="ja-JP" altLang="en-US" sz="2400">
                <a:solidFill>
                  <a:srgbClr val="FFC000"/>
                </a:solidFill>
                <a:effectLst>
                  <a:outerShdw blurRad="38100" dist="38100" dir="2700000" algn="tl">
                    <a:srgbClr val="000000">
                      <a:alpha val="41000"/>
                    </a:srgbClr>
                  </a:outerShdw>
                </a:effectLst>
                <a:latin typeface="+mj-ea"/>
                <a:ea typeface="+mj-ea"/>
              </a:rPr>
              <a:t>附属社会創造数学センター主催</a:t>
            </a:r>
            <a:endParaRPr lang="en-US" altLang="ja-JP" sz="2400" dirty="0">
              <a:solidFill>
                <a:srgbClr val="FFC000"/>
              </a:solidFill>
              <a:effectLst>
                <a:outerShdw blurRad="38100" dist="38100" dir="2700000" algn="tl">
                  <a:srgbClr val="000000">
                    <a:alpha val="41000"/>
                  </a:srgbClr>
                </a:outerShdw>
              </a:effectLst>
              <a:latin typeface="+mj-ea"/>
              <a:ea typeface="+mj-ea"/>
            </a:endParaRPr>
          </a:p>
          <a:p>
            <a:pPr algn="ctr">
              <a:defRPr/>
            </a:pPr>
            <a:r>
              <a:rPr lang="ja-JP" altLang="en-US" sz="1800">
                <a:solidFill>
                  <a:srgbClr val="FFC000"/>
                </a:solidFill>
                <a:effectLst>
                  <a:outerShdw blurRad="38100" dist="38100" dir="2700000" algn="tl">
                    <a:srgbClr val="000000">
                      <a:alpha val="41000"/>
                    </a:srgbClr>
                  </a:outerShdw>
                </a:effectLst>
                <a:latin typeface="+mj-ea"/>
                <a:ea typeface="+mj-ea"/>
              </a:rPr>
              <a:t>学術変革領域研究（</a:t>
            </a:r>
            <a:r>
              <a:rPr lang="en-US" altLang="ja-JP" sz="1800" dirty="0">
                <a:solidFill>
                  <a:srgbClr val="FFC000"/>
                </a:solidFill>
                <a:effectLst>
                  <a:outerShdw blurRad="38100" dist="38100" dir="2700000" algn="tl">
                    <a:srgbClr val="000000">
                      <a:alpha val="41000"/>
                    </a:srgbClr>
                  </a:outerShdw>
                </a:effectLst>
                <a:latin typeface="+mj-ea"/>
                <a:ea typeface="+mj-ea"/>
              </a:rPr>
              <a:t>A) </a:t>
            </a:r>
            <a:r>
              <a:rPr lang="ja-JP" altLang="en-US" sz="1800">
                <a:solidFill>
                  <a:srgbClr val="FFC000"/>
                </a:solidFill>
                <a:effectLst>
                  <a:outerShdw blurRad="38100" dist="38100" dir="2700000" algn="tl">
                    <a:srgbClr val="000000">
                      <a:alpha val="41000"/>
                    </a:srgbClr>
                  </a:outerShdw>
                </a:effectLst>
                <a:latin typeface="+mj-ea"/>
                <a:ea typeface="+mj-ea"/>
              </a:rPr>
              <a:t>「マルチモ</a:t>
            </a:r>
            <a:r>
              <a:rPr lang="en-US" altLang="ja-JP" sz="1800" dirty="0">
                <a:solidFill>
                  <a:srgbClr val="FFC000"/>
                </a:solidFill>
                <a:effectLst>
                  <a:outerShdw blurRad="38100" dist="38100" dir="2700000" algn="tl">
                    <a:srgbClr val="000000">
                      <a:alpha val="41000"/>
                    </a:srgbClr>
                  </a:outerShdw>
                </a:effectLst>
                <a:latin typeface="+mj-ea"/>
                <a:ea typeface="+mj-ea"/>
              </a:rPr>
              <a:t>-</a:t>
            </a:r>
            <a:r>
              <a:rPr lang="ja-JP" altLang="en-US" sz="1800">
                <a:solidFill>
                  <a:srgbClr val="FFC000"/>
                </a:solidFill>
                <a:effectLst>
                  <a:outerShdw blurRad="38100" dist="38100" dir="2700000" algn="tl">
                    <a:srgbClr val="000000">
                      <a:alpha val="41000"/>
                    </a:srgbClr>
                  </a:outerShdw>
                </a:effectLst>
                <a:latin typeface="+mj-ea"/>
                <a:ea typeface="+mj-ea"/>
              </a:rPr>
              <a:t>ダル</a:t>
            </a:r>
            <a:r>
              <a:rPr lang="en-US" altLang="ja-JP" sz="1800">
                <a:solidFill>
                  <a:srgbClr val="FFC000"/>
                </a:solidFill>
                <a:effectLst>
                  <a:outerShdw blurRad="38100" dist="38100" dir="2700000" algn="tl">
                    <a:srgbClr val="000000">
                      <a:alpha val="41000"/>
                    </a:srgbClr>
                  </a:outerShdw>
                </a:effectLst>
                <a:latin typeface="+mj-ea"/>
                <a:ea typeface="+mj-ea"/>
              </a:rPr>
              <a:t>ECM</a:t>
            </a:r>
            <a:r>
              <a:rPr lang="ja-JP" altLang="en-US" sz="1800">
                <a:solidFill>
                  <a:srgbClr val="FFC000"/>
                </a:solidFill>
                <a:effectLst>
                  <a:outerShdw blurRad="38100" dist="38100" dir="2700000" algn="tl">
                    <a:srgbClr val="000000">
                      <a:alpha val="41000"/>
                    </a:srgbClr>
                  </a:outerShdw>
                </a:effectLst>
                <a:latin typeface="+mj-ea"/>
                <a:ea typeface="+mj-ea"/>
              </a:rPr>
              <a:t>」共催</a:t>
            </a:r>
            <a:endParaRPr lang="en-US" altLang="ja-JP" sz="1800" dirty="0">
              <a:solidFill>
                <a:srgbClr val="FFC000"/>
              </a:solidFill>
              <a:effectLst>
                <a:outerShdw blurRad="38100" dist="38100" dir="2700000" algn="tl">
                  <a:srgbClr val="000000">
                    <a:alpha val="41000"/>
                  </a:srgbClr>
                </a:outerShdw>
              </a:effectLst>
              <a:latin typeface="+mj-ea"/>
              <a:ea typeface="+mj-ea"/>
            </a:endParaRPr>
          </a:p>
          <a:p>
            <a:pPr algn="ctr">
              <a:defRPr/>
            </a:pPr>
            <a:r>
              <a:rPr lang="en-US" altLang="ja-JP" sz="5000" dirty="0">
                <a:solidFill>
                  <a:srgbClr val="FFC000"/>
                </a:solidFill>
                <a:effectLst>
                  <a:outerShdw blurRad="38100" dist="38100" dir="2700000" algn="tl">
                    <a:srgbClr val="000000">
                      <a:alpha val="41000"/>
                    </a:srgbClr>
                  </a:outerShdw>
                </a:effectLst>
                <a:latin typeface="+mj-ea"/>
                <a:ea typeface="+mj-ea"/>
              </a:rPr>
              <a:t>H</a:t>
            </a:r>
            <a:r>
              <a:rPr lang="ja-JP" altLang="en-US" sz="5000">
                <a:solidFill>
                  <a:srgbClr val="FFC000"/>
                </a:solidFill>
                <a:effectLst>
                  <a:outerShdw blurRad="38100" dist="38100" dir="2700000" algn="tl">
                    <a:srgbClr val="000000">
                      <a:alpha val="41000"/>
                    </a:srgbClr>
                  </a:outerShdw>
                </a:effectLst>
                <a:latin typeface="+mj-ea"/>
                <a:ea typeface="+mj-ea"/>
              </a:rPr>
              <a:t>ＭＭＣ</a:t>
            </a:r>
            <a:r>
              <a:rPr lang="ja-JP" altLang="en-US" sz="5000" dirty="0">
                <a:solidFill>
                  <a:srgbClr val="FFC000"/>
                </a:solidFill>
                <a:effectLst>
                  <a:outerShdw blurRad="38100" dist="38100" dir="2700000" algn="tl">
                    <a:srgbClr val="000000">
                      <a:alpha val="41000"/>
                    </a:srgbClr>
                  </a:outerShdw>
                </a:effectLst>
                <a:latin typeface="+mj-ea"/>
                <a:ea typeface="+mj-ea"/>
              </a:rPr>
              <a:t>セミナー</a:t>
            </a:r>
            <a:endParaRPr lang="en-US" altLang="ja-JP" sz="5000" dirty="0">
              <a:solidFill>
                <a:srgbClr val="FFC000"/>
              </a:solidFill>
              <a:effectLst>
                <a:outerShdw blurRad="38100" dist="38100" dir="2700000" algn="tl">
                  <a:srgbClr val="000000">
                    <a:alpha val="41000"/>
                  </a:srgbClr>
                </a:outerShdw>
              </a:effectLst>
              <a:latin typeface="+mj-ea"/>
              <a:ea typeface="+mj-ea"/>
            </a:endParaRPr>
          </a:p>
        </p:txBody>
      </p:sp>
      <p:pic>
        <p:nvPicPr>
          <p:cNvPr id="2056" name="Picture 16"/>
          <p:cNvPicPr>
            <a:picLocks noChangeAspect="1" noChangeArrowheads="1"/>
          </p:cNvPicPr>
          <p:nvPr/>
        </p:nvPicPr>
        <p:blipFill>
          <a:blip r:embed="rId5" cstate="print"/>
          <a:srcRect/>
          <a:stretch>
            <a:fillRect/>
          </a:stretch>
        </p:blipFill>
        <p:spPr bwMode="auto">
          <a:xfrm>
            <a:off x="2443252" y="9352728"/>
            <a:ext cx="2304256" cy="406458"/>
          </a:xfrm>
          <a:prstGeom prst="rect">
            <a:avLst/>
          </a:prstGeom>
          <a:noFill/>
          <a:ln w="9525">
            <a:noFill/>
            <a:miter lim="800000"/>
            <a:headEnd/>
            <a:tailEnd/>
          </a:ln>
        </p:spPr>
      </p:pic>
      <p:sp>
        <p:nvSpPr>
          <p:cNvPr id="14351" name="Text Box 11"/>
          <p:cNvSpPr txBox="1">
            <a:spLocks noChangeArrowheads="1"/>
          </p:cNvSpPr>
          <p:nvPr/>
        </p:nvSpPr>
        <p:spPr bwMode="auto">
          <a:xfrm>
            <a:off x="2097923" y="8835876"/>
            <a:ext cx="3024336" cy="907941"/>
          </a:xfrm>
          <a:prstGeom prst="rect">
            <a:avLst/>
          </a:prstGeom>
          <a:noFill/>
          <a:ln>
            <a:noFill/>
          </a:ln>
        </p:spPr>
        <p:txBody>
          <a:bodyPr wrap="square">
            <a:spAutoFit/>
          </a:bodyPr>
          <a:lstStyle>
            <a:lvl1pPr>
              <a:defRPr kumimoji="1" sz="1100">
                <a:solidFill>
                  <a:schemeClr val="tx1"/>
                </a:solidFill>
                <a:latin typeface="Arial" charset="0"/>
                <a:ea typeface="ＭＳ Ｐゴシック" charset="0"/>
                <a:cs typeface="ＭＳ Ｐゴシック" charset="0"/>
              </a:defRPr>
            </a:lvl1pPr>
            <a:lvl2pPr marL="742950" indent="-285750">
              <a:defRPr kumimoji="1" sz="1100">
                <a:solidFill>
                  <a:schemeClr val="tx1"/>
                </a:solidFill>
                <a:latin typeface="Arial" charset="0"/>
                <a:ea typeface="ＭＳ Ｐゴシック" charset="0"/>
              </a:defRPr>
            </a:lvl2pPr>
            <a:lvl3pPr marL="1143000" indent="-228600">
              <a:defRPr kumimoji="1" sz="1100">
                <a:solidFill>
                  <a:schemeClr val="tx1"/>
                </a:solidFill>
                <a:latin typeface="Arial" charset="0"/>
                <a:ea typeface="ＭＳ Ｐゴシック" charset="0"/>
              </a:defRPr>
            </a:lvl3pPr>
            <a:lvl4pPr marL="1600200" indent="-228600">
              <a:defRPr kumimoji="1" sz="1100">
                <a:solidFill>
                  <a:schemeClr val="tx1"/>
                </a:solidFill>
                <a:latin typeface="Arial" charset="0"/>
                <a:ea typeface="ＭＳ Ｐゴシック" charset="0"/>
              </a:defRPr>
            </a:lvl4pPr>
            <a:lvl5pPr marL="2057400" indent="-228600">
              <a:defRPr kumimoji="1" sz="1100">
                <a:solidFill>
                  <a:schemeClr val="tx1"/>
                </a:solidFill>
                <a:latin typeface="Arial" charset="0"/>
                <a:ea typeface="ＭＳ Ｐゴシック" charset="0"/>
              </a:defRPr>
            </a:lvl5pPr>
            <a:lvl6pPr marL="2514600" indent="-228600" fontAlgn="base">
              <a:spcBef>
                <a:spcPct val="0"/>
              </a:spcBef>
              <a:spcAft>
                <a:spcPct val="0"/>
              </a:spcAft>
              <a:defRPr kumimoji="1" sz="1100">
                <a:solidFill>
                  <a:schemeClr val="tx1"/>
                </a:solidFill>
                <a:latin typeface="Arial" charset="0"/>
                <a:ea typeface="ＭＳ Ｐゴシック" charset="0"/>
              </a:defRPr>
            </a:lvl6pPr>
            <a:lvl7pPr marL="2971800" indent="-228600" fontAlgn="base">
              <a:spcBef>
                <a:spcPct val="0"/>
              </a:spcBef>
              <a:spcAft>
                <a:spcPct val="0"/>
              </a:spcAft>
              <a:defRPr kumimoji="1" sz="1100">
                <a:solidFill>
                  <a:schemeClr val="tx1"/>
                </a:solidFill>
                <a:latin typeface="Arial" charset="0"/>
                <a:ea typeface="ＭＳ Ｐゴシック" charset="0"/>
              </a:defRPr>
            </a:lvl7pPr>
            <a:lvl8pPr marL="3429000" indent="-228600" fontAlgn="base">
              <a:spcBef>
                <a:spcPct val="0"/>
              </a:spcBef>
              <a:spcAft>
                <a:spcPct val="0"/>
              </a:spcAft>
              <a:defRPr kumimoji="1" sz="1100">
                <a:solidFill>
                  <a:schemeClr val="tx1"/>
                </a:solidFill>
                <a:latin typeface="Arial" charset="0"/>
                <a:ea typeface="ＭＳ Ｐゴシック" charset="0"/>
              </a:defRPr>
            </a:lvl8pPr>
            <a:lvl9pPr marL="3886200" indent="-228600" fontAlgn="base">
              <a:spcBef>
                <a:spcPct val="0"/>
              </a:spcBef>
              <a:spcAft>
                <a:spcPct val="0"/>
              </a:spcAft>
              <a:defRPr kumimoji="1" sz="1100">
                <a:solidFill>
                  <a:schemeClr val="tx1"/>
                </a:solidFill>
                <a:latin typeface="Arial" charset="0"/>
                <a:ea typeface="ＭＳ Ｐゴシック" charset="0"/>
              </a:defRPr>
            </a:lvl9pPr>
          </a:lstStyle>
          <a:p>
            <a:pPr algn="ctr">
              <a:defRPr/>
            </a:pPr>
            <a:r>
              <a:rPr lang="ja-JP" altLang="en-US" sz="1050">
                <a:latin typeface="+mj-ea"/>
                <a:ea typeface="+mj-ea"/>
              </a:rPr>
              <a:t> </a:t>
            </a:r>
            <a:r>
              <a:rPr lang="ja-JP" altLang="en-US" sz="1050" dirty="0">
                <a:latin typeface="+mj-ea"/>
                <a:ea typeface="+mj-ea"/>
              </a:rPr>
              <a:t>北海道大学電子科学研究所</a:t>
            </a:r>
            <a:endParaRPr lang="en-US" altLang="ja-JP" sz="1050" dirty="0">
              <a:latin typeface="+mj-ea"/>
              <a:ea typeface="+mj-ea"/>
            </a:endParaRPr>
          </a:p>
          <a:p>
            <a:pPr>
              <a:defRPr/>
            </a:pPr>
            <a:r>
              <a:rPr lang="ja-JP" altLang="en-US" sz="1050" dirty="0">
                <a:latin typeface="+mj-ea"/>
                <a:ea typeface="+mj-ea"/>
              </a:rPr>
              <a:t>　　　　　　　 附属社会創造数学研究センター</a:t>
            </a:r>
            <a:endParaRPr lang="en-US" altLang="ja-JP" sz="1050" dirty="0">
              <a:latin typeface="+mj-ea"/>
              <a:ea typeface="+mj-ea"/>
            </a:endParaRPr>
          </a:p>
          <a:p>
            <a:pPr>
              <a:defRPr/>
            </a:pPr>
            <a:r>
              <a:rPr lang="ja-JP" altLang="en-US" sz="1050" dirty="0">
                <a:latin typeface="+mj-ea"/>
                <a:ea typeface="+mj-ea"/>
              </a:rPr>
              <a:t>　　　　　　　　 人間数理研究分野</a:t>
            </a:r>
            <a:endParaRPr lang="en-US" altLang="ja-JP" sz="1050" dirty="0">
              <a:latin typeface="+mj-ea"/>
              <a:ea typeface="+mj-ea"/>
            </a:endParaRPr>
          </a:p>
          <a:p>
            <a:pPr algn="ctr">
              <a:tabLst>
                <a:tab pos="1257300" algn="l"/>
              </a:tabLst>
              <a:defRPr/>
            </a:pPr>
            <a:endParaRPr lang="en-US" altLang="ja-JP" sz="1050" dirty="0">
              <a:latin typeface="+mj-ea"/>
              <a:ea typeface="+mj-ea"/>
            </a:endParaRPr>
          </a:p>
          <a:p>
            <a:pPr>
              <a:defRPr/>
            </a:pPr>
            <a:r>
              <a:rPr lang="ja-JP" altLang="en-US" dirty="0">
                <a:latin typeface="+mj-ea"/>
                <a:ea typeface="+mj-ea"/>
              </a:rPr>
              <a:t>　　　　　　　　</a:t>
            </a:r>
            <a:endParaRPr lang="en-US" altLang="ja-JP" dirty="0">
              <a:latin typeface="+mj-ea"/>
              <a:ea typeface="+mj-ea"/>
            </a:endParaRPr>
          </a:p>
        </p:txBody>
      </p:sp>
      <p:sp>
        <p:nvSpPr>
          <p:cNvPr id="15" name="テキスト ボックス 14"/>
          <p:cNvSpPr txBox="1"/>
          <p:nvPr/>
        </p:nvSpPr>
        <p:spPr>
          <a:xfrm>
            <a:off x="260648" y="2359921"/>
            <a:ext cx="6458447" cy="6848029"/>
          </a:xfrm>
          <a:prstGeom prst="rect">
            <a:avLst/>
          </a:prstGeom>
          <a:noFill/>
        </p:spPr>
        <p:txBody>
          <a:bodyPr wrap="square" anchor="t">
            <a:spAutoFit/>
          </a:bodyPr>
          <a:lstStyle/>
          <a:p>
            <a:pPr>
              <a:lnSpc>
                <a:spcPct val="150000"/>
              </a:lnSpc>
              <a:defRPr/>
            </a:pPr>
            <a:r>
              <a:rPr lang="en-US" altLang="ja-JP" sz="1600" b="1" dirty="0">
                <a:latin typeface="+mn-ea"/>
                <a:ea typeface="+mn-ea"/>
              </a:rPr>
              <a:t>Date :</a:t>
            </a:r>
            <a:r>
              <a:rPr lang="ja-JP" altLang="en-US" sz="1600" b="1">
                <a:latin typeface="+mn-ea"/>
                <a:ea typeface="+mn-ea"/>
              </a:rPr>
              <a:t>　</a:t>
            </a:r>
            <a:r>
              <a:rPr lang="en-US" altLang="ja-JP" sz="1600" dirty="0">
                <a:latin typeface="+mn-ea"/>
                <a:ea typeface="+mn-ea"/>
              </a:rPr>
              <a:t>      </a:t>
            </a:r>
            <a:r>
              <a:rPr lang="ja-JP" altLang="en-US" sz="1600">
                <a:latin typeface="+mn-ea"/>
                <a:ea typeface="+mn-ea"/>
              </a:rPr>
              <a:t>２０２４年７月１０日（</a:t>
            </a:r>
            <a:r>
              <a:rPr lang="ja-JP" altLang="en-US" sz="1600">
                <a:solidFill>
                  <a:srgbClr val="FF0000"/>
                </a:solidFill>
                <a:latin typeface="+mn-ea"/>
                <a:ea typeface="+mn-ea"/>
              </a:rPr>
              <a:t>水</a:t>
            </a:r>
            <a:r>
              <a:rPr lang="ja-JP" altLang="en-US" sz="1600">
                <a:latin typeface="+mn-ea"/>
                <a:ea typeface="+mn-ea"/>
              </a:rPr>
              <a:t>） １６：３０～１８：００</a:t>
            </a:r>
            <a:r>
              <a:rPr lang="ja-JP" altLang="en-US" sz="1600">
                <a:solidFill>
                  <a:srgbClr val="FF0000"/>
                </a:solidFill>
                <a:latin typeface="+mn-ea"/>
                <a:ea typeface="+mn-ea"/>
              </a:rPr>
              <a:t>　　　　　　　　　　　　　　　　　　　　　　　　　　　　　　　　　　　　　　　　　　　　　</a:t>
            </a:r>
            <a:endParaRPr lang="en-US" altLang="ja-JP" sz="1600" dirty="0">
              <a:solidFill>
                <a:srgbClr val="FF0000"/>
              </a:solidFill>
              <a:latin typeface="+mn-ea"/>
              <a:ea typeface="+mn-ea"/>
            </a:endParaRPr>
          </a:p>
          <a:p>
            <a:pPr>
              <a:spcBef>
                <a:spcPts val="600"/>
              </a:spcBef>
              <a:defRPr/>
            </a:pPr>
            <a:r>
              <a:rPr lang="en-US" altLang="ja-JP" sz="1600" b="1" dirty="0">
                <a:latin typeface="+mn-ea"/>
                <a:ea typeface="+mn-ea"/>
              </a:rPr>
              <a:t>Speaker :</a:t>
            </a:r>
            <a:r>
              <a:rPr lang="ja-JP" altLang="en-US" sz="1600" b="1">
                <a:latin typeface="+mn-ea"/>
                <a:ea typeface="+mn-ea"/>
              </a:rPr>
              <a:t>　　内海　晋弥　（北海道大学）</a:t>
            </a:r>
            <a:endParaRPr lang="en-US" altLang="ja-JP" sz="1600" b="1" dirty="0">
              <a:latin typeface="+mn-ea"/>
              <a:ea typeface="+mn-ea"/>
            </a:endParaRPr>
          </a:p>
          <a:p>
            <a:pPr>
              <a:spcBef>
                <a:spcPts val="600"/>
              </a:spcBef>
              <a:defRPr/>
            </a:pPr>
            <a:r>
              <a:rPr lang="ja-JP" altLang="en-US" sz="1600" b="1">
                <a:latin typeface="+mn-ea"/>
                <a:ea typeface="+mn-ea"/>
              </a:rPr>
              <a:t>　　　　　　　　</a:t>
            </a:r>
            <a:r>
              <a:rPr lang="en-US" altLang="ja-JP" sz="1600" b="1" dirty="0">
                <a:latin typeface="+mn-ea"/>
                <a:ea typeface="+mn-ea"/>
              </a:rPr>
              <a:t> Shinya Uchiumi (Hokkaido University)</a:t>
            </a:r>
            <a:endParaRPr lang="en-US" altLang="ja-JP" sz="1200" b="1" dirty="0">
              <a:latin typeface="+mn-ea"/>
              <a:ea typeface="+mn-ea"/>
            </a:endParaRPr>
          </a:p>
          <a:p>
            <a:pPr>
              <a:spcBef>
                <a:spcPts val="1200"/>
              </a:spcBef>
              <a:spcAft>
                <a:spcPts val="0"/>
              </a:spcAft>
              <a:defRPr/>
            </a:pPr>
            <a:r>
              <a:rPr lang="en-US" altLang="ja-JP" sz="1600" b="1" dirty="0">
                <a:latin typeface="+mn-ea"/>
                <a:ea typeface="+mn-ea"/>
              </a:rPr>
              <a:t>Place :       </a:t>
            </a:r>
            <a:r>
              <a:rPr lang="ja-JP" altLang="en-US" sz="1600">
                <a:latin typeface="+mn-ea"/>
                <a:ea typeface="+mn-ea"/>
              </a:rPr>
              <a:t>北海道大学</a:t>
            </a:r>
            <a:r>
              <a:rPr lang="en-US" altLang="ja-JP" sz="1600" dirty="0">
                <a:latin typeface="+mn-ea"/>
                <a:ea typeface="+mn-ea"/>
              </a:rPr>
              <a:t> </a:t>
            </a:r>
            <a:r>
              <a:rPr lang="ja-JP" altLang="en-US" sz="1600">
                <a:latin typeface="+mn-ea"/>
                <a:ea typeface="+mn-ea"/>
              </a:rPr>
              <a:t>電子科学研究所</a:t>
            </a:r>
            <a:endParaRPr lang="en-US" altLang="ja-JP" sz="1600" dirty="0">
              <a:latin typeface="+mn-ea"/>
              <a:ea typeface="+mn-ea"/>
            </a:endParaRPr>
          </a:p>
          <a:p>
            <a:pPr>
              <a:spcBef>
                <a:spcPts val="0"/>
              </a:spcBef>
              <a:spcAft>
                <a:spcPts val="0"/>
              </a:spcAft>
              <a:defRPr/>
            </a:pPr>
            <a:r>
              <a:rPr lang="en-US" altLang="ja-JP" sz="1600" dirty="0">
                <a:latin typeface="+mn-ea"/>
                <a:ea typeface="+mn-ea"/>
              </a:rPr>
              <a:t>                 </a:t>
            </a:r>
            <a:r>
              <a:rPr lang="ja-JP" altLang="en-US" sz="1600">
                <a:latin typeface="+mn-ea"/>
                <a:ea typeface="+mn-ea"/>
              </a:rPr>
              <a:t>中央キャンパス総合研究棟２号館５階</a:t>
            </a:r>
            <a:r>
              <a:rPr lang="en-US" altLang="ja-JP" sz="1600" dirty="0">
                <a:latin typeface="+mn-ea"/>
                <a:ea typeface="+mn-ea"/>
              </a:rPr>
              <a:t> </a:t>
            </a:r>
            <a:r>
              <a:rPr lang="ja-JP" altLang="en-US" sz="1600">
                <a:latin typeface="+mn-ea"/>
                <a:ea typeface="+mn-ea"/>
              </a:rPr>
              <a:t>講義室</a:t>
            </a:r>
            <a:endParaRPr lang="en-US" altLang="ja-JP" sz="1600" dirty="0">
              <a:latin typeface="+mn-ea"/>
              <a:ea typeface="+mn-ea"/>
            </a:endParaRPr>
          </a:p>
          <a:p>
            <a:pPr>
              <a:spcBef>
                <a:spcPts val="600"/>
              </a:spcBef>
              <a:spcAft>
                <a:spcPts val="0"/>
              </a:spcAft>
              <a:defRPr/>
            </a:pPr>
            <a:r>
              <a:rPr lang="en-US" altLang="ja-JP" sz="1600" b="1" dirty="0">
                <a:latin typeface="+mn-ea"/>
                <a:ea typeface="+mn-ea"/>
              </a:rPr>
              <a:t>Style:   </a:t>
            </a:r>
            <a:r>
              <a:rPr lang="ja-JP" altLang="en-US" sz="1600" b="1">
                <a:latin typeface="+mn-ea"/>
                <a:ea typeface="+mn-ea"/>
              </a:rPr>
              <a:t>　</a:t>
            </a:r>
            <a:r>
              <a:rPr lang="en-US" altLang="ja-JP" sz="1600" b="1" dirty="0">
                <a:latin typeface="+mn-ea"/>
                <a:ea typeface="+mn-ea"/>
              </a:rPr>
              <a:t>  </a:t>
            </a:r>
            <a:r>
              <a:rPr lang="ja-JP" altLang="en-US" sz="1600" b="1">
                <a:latin typeface="+mn-ea"/>
                <a:ea typeface="+mn-ea"/>
              </a:rPr>
              <a:t>　</a:t>
            </a:r>
            <a:r>
              <a:rPr lang="ja-JP" altLang="en-US" sz="1600">
                <a:latin typeface="+mn-ea"/>
                <a:ea typeface="+mn-ea"/>
              </a:rPr>
              <a:t>対面とオンラインのハイブリット開催</a:t>
            </a:r>
            <a:endParaRPr lang="en-US" altLang="ja-JP" sz="1600" dirty="0">
              <a:latin typeface="+mn-ea"/>
              <a:ea typeface="+mn-ea"/>
            </a:endParaRPr>
          </a:p>
          <a:p>
            <a:pPr>
              <a:spcBef>
                <a:spcPts val="600"/>
              </a:spcBef>
              <a:spcAft>
                <a:spcPts val="0"/>
              </a:spcAft>
              <a:defRPr/>
            </a:pPr>
            <a:r>
              <a:rPr lang="ja-JP" altLang="en-US" sz="1600">
                <a:latin typeface="+mn-ea"/>
                <a:ea typeface="+mn-ea"/>
              </a:rPr>
              <a:t>　　　　　　　　</a:t>
            </a:r>
            <a:r>
              <a:rPr lang="ja-JP" altLang="en-US" sz="1200">
                <a:latin typeface="+mn-ea"/>
                <a:ea typeface="+mn-ea"/>
              </a:rPr>
              <a:t>オンラインのみ要事前登録</a:t>
            </a:r>
            <a:endParaRPr lang="en-US" altLang="ja-JP" sz="1200" dirty="0">
              <a:latin typeface="+mn-ea"/>
              <a:ea typeface="+mn-ea"/>
            </a:endParaRPr>
          </a:p>
          <a:p>
            <a:pPr>
              <a:spcBef>
                <a:spcPts val="0"/>
              </a:spcBef>
              <a:spcAft>
                <a:spcPts val="0"/>
              </a:spcAft>
              <a:defRPr/>
            </a:pPr>
            <a:r>
              <a:rPr lang="ja-JP" altLang="en-US" sz="1600">
                <a:latin typeface="+mn-ea"/>
                <a:ea typeface="+mn-ea"/>
              </a:rPr>
              <a:t>　　　　　　　　</a:t>
            </a:r>
            <a:r>
              <a:rPr lang="ja-JP" altLang="en-US" sz="1200">
                <a:latin typeface="+mn-ea"/>
                <a:ea typeface="+mn-ea"/>
              </a:rPr>
              <a:t>オンライン参加のお申込みは下記</a:t>
            </a:r>
            <a:r>
              <a:rPr lang="en-US" altLang="ja-JP" sz="1200" dirty="0">
                <a:latin typeface="+mn-ea"/>
                <a:ea typeface="+mn-ea"/>
              </a:rPr>
              <a:t>URL</a:t>
            </a:r>
            <a:r>
              <a:rPr lang="ja-JP" altLang="en-US" sz="1200">
                <a:latin typeface="+mn-ea"/>
                <a:ea typeface="+mn-ea"/>
              </a:rPr>
              <a:t>からお願いします。</a:t>
            </a:r>
            <a:r>
              <a:rPr lang="en-US" altLang="ja-JP" sz="1200">
                <a:latin typeface="+mn-ea"/>
                <a:ea typeface="+mn-ea"/>
              </a:rPr>
              <a:t>                      </a:t>
            </a:r>
            <a:r>
              <a:rPr lang="ja-JP" altLang="en-US" sz="1200">
                <a:latin typeface="+mn-ea"/>
                <a:ea typeface="+mn-ea"/>
              </a:rPr>
              <a:t>　</a:t>
            </a:r>
            <a:r>
              <a:rPr lang="en" altLang="ja-JP" sz="1200" dirty="0">
                <a:latin typeface="+mn-ea"/>
                <a:ea typeface="+mn-ea"/>
              </a:rPr>
              <a:t> </a:t>
            </a:r>
            <a:r>
              <a:rPr lang="ja-JP" altLang="en-US" sz="1200">
                <a:latin typeface="+mn-ea"/>
                <a:ea typeface="+mn-ea"/>
              </a:rPr>
              <a:t>　　　</a:t>
            </a:r>
            <a:endParaRPr lang="en-US" altLang="ja-JP" sz="1200" dirty="0">
              <a:latin typeface="+mn-ea"/>
              <a:ea typeface="+mn-ea"/>
            </a:endParaRPr>
          </a:p>
          <a:p>
            <a:pPr>
              <a:spcBef>
                <a:spcPts val="0"/>
              </a:spcBef>
              <a:spcAft>
                <a:spcPts val="0"/>
              </a:spcAft>
              <a:defRPr/>
            </a:pPr>
            <a:r>
              <a:rPr lang="ja-JP" altLang="en-US" sz="1200">
                <a:latin typeface="+mn-ea"/>
                <a:ea typeface="+mn-ea"/>
              </a:rPr>
              <a:t>　　　　　　　　　</a:t>
            </a:r>
            <a:r>
              <a:rPr lang="en" altLang="ja-JP" sz="1200" dirty="0">
                <a:latin typeface="+mn-ea"/>
                <a:ea typeface="+mn-ea"/>
              </a:rPr>
              <a:t>https://</a:t>
            </a:r>
            <a:r>
              <a:rPr lang="en" altLang="ja-JP" sz="1200" dirty="0" err="1">
                <a:latin typeface="+mn-ea"/>
                <a:ea typeface="+mn-ea"/>
              </a:rPr>
              <a:t>zoom.us</a:t>
            </a:r>
            <a:r>
              <a:rPr lang="en" altLang="ja-JP" sz="1200" dirty="0">
                <a:latin typeface="+mn-ea"/>
                <a:ea typeface="+mn-ea"/>
              </a:rPr>
              <a:t>/meeting/register/tJIoce2grT8pGtNn5_mz4H1sE_cH5lTfdwWQ</a:t>
            </a:r>
            <a:endParaRPr lang="en-US" altLang="ja-JP" sz="1600" b="1" dirty="0">
              <a:latin typeface="+mn-ea"/>
              <a:ea typeface="+mn-ea"/>
            </a:endParaRPr>
          </a:p>
          <a:p>
            <a:pPr>
              <a:spcBef>
                <a:spcPts val="0"/>
              </a:spcBef>
              <a:spcAft>
                <a:spcPts val="0"/>
              </a:spcAft>
              <a:defRPr/>
            </a:pPr>
            <a:endParaRPr lang="en-US" altLang="ja-JP" sz="1600" b="1" dirty="0">
              <a:latin typeface="+mn-ea"/>
              <a:ea typeface="+mn-ea"/>
            </a:endParaRPr>
          </a:p>
          <a:p>
            <a:pPr>
              <a:spcBef>
                <a:spcPts val="0"/>
              </a:spcBef>
              <a:spcAft>
                <a:spcPts val="0"/>
              </a:spcAft>
              <a:defRPr/>
            </a:pPr>
            <a:r>
              <a:rPr lang="en-US" altLang="ja-JP" sz="1600" b="1" dirty="0">
                <a:latin typeface="+mn-ea"/>
                <a:ea typeface="+mn-ea"/>
              </a:rPr>
              <a:t>Title</a:t>
            </a:r>
            <a:r>
              <a:rPr lang="ja-JP" altLang="en-US" sz="1600">
                <a:latin typeface="+mn-ea"/>
                <a:ea typeface="+mn-ea"/>
              </a:rPr>
              <a:t>：　　　　</a:t>
            </a:r>
            <a:r>
              <a:rPr lang="ja-JP" altLang="en-US" sz="1600" kern="100">
                <a:effectLst/>
                <a:latin typeface="+mn-ea"/>
                <a:ea typeface="+mn-ea"/>
                <a:cs typeface="Times New Roman" panose="02020603050405020304" pitchFamily="18" charset="0"/>
              </a:rPr>
              <a:t>流体問題の混合ガレルキン近似と関連する連立一次方程式</a:t>
            </a:r>
            <a:endParaRPr lang="en-US" altLang="ja-JP" sz="1600" kern="100" dirty="0">
              <a:effectLst/>
              <a:latin typeface="+mn-ea"/>
              <a:ea typeface="+mn-ea"/>
              <a:cs typeface="Times New Roman" panose="02020603050405020304" pitchFamily="18" charset="0"/>
            </a:endParaRPr>
          </a:p>
          <a:p>
            <a:pPr>
              <a:spcBef>
                <a:spcPts val="0"/>
              </a:spcBef>
              <a:spcAft>
                <a:spcPts val="0"/>
              </a:spcAft>
              <a:defRPr/>
            </a:pPr>
            <a:r>
              <a:rPr lang="en-US" altLang="ja-JP" sz="1600" kern="100" dirty="0">
                <a:latin typeface="+mn-ea"/>
                <a:ea typeface="+mn-ea"/>
                <a:cs typeface="Times New Roman" panose="02020603050405020304" pitchFamily="18" charset="0"/>
              </a:rPr>
              <a:t>   </a:t>
            </a:r>
            <a:r>
              <a:rPr lang="ja-JP" altLang="en-US" sz="1600" kern="100">
                <a:latin typeface="+mn-ea"/>
                <a:ea typeface="+mn-ea"/>
                <a:cs typeface="Times New Roman" panose="02020603050405020304" pitchFamily="18" charset="0"/>
              </a:rPr>
              <a:t>　　　　</a:t>
            </a:r>
            <a:r>
              <a:rPr lang="en-US" altLang="ja-JP" sz="1600" kern="100" dirty="0">
                <a:latin typeface="+mn-ea"/>
                <a:ea typeface="+mn-ea"/>
                <a:cs typeface="Times New Roman" panose="02020603050405020304" pitchFamily="18" charset="0"/>
              </a:rPr>
              <a:t>     </a:t>
            </a:r>
            <a:r>
              <a:rPr lang="ja-JP" altLang="en-US" sz="1600" kern="100">
                <a:effectLst/>
                <a:latin typeface="+mn-ea"/>
                <a:ea typeface="+mn-ea"/>
                <a:cs typeface="Times New Roman" panose="02020603050405020304" pitchFamily="18" charset="0"/>
              </a:rPr>
              <a:t>の反復解法　</a:t>
            </a:r>
            <a:r>
              <a:rPr lang="ja-JP" altLang="en-US" sz="1600" b="1" kern="100">
                <a:effectLst/>
                <a:latin typeface="+mn-ea"/>
                <a:ea typeface="+mn-ea"/>
                <a:cs typeface="Times New Roman" panose="02020603050405020304" pitchFamily="18" charset="0"/>
              </a:rPr>
              <a:t>　</a:t>
            </a:r>
            <a:endParaRPr lang="en-US" altLang="ja-JP" sz="1600" b="1" kern="100" dirty="0">
              <a:effectLst/>
              <a:latin typeface="+mn-ea"/>
              <a:ea typeface="+mn-ea"/>
              <a:cs typeface="Times New Roman" panose="02020603050405020304" pitchFamily="18" charset="0"/>
            </a:endParaRPr>
          </a:p>
          <a:p>
            <a:pPr>
              <a:spcBef>
                <a:spcPts val="0"/>
              </a:spcBef>
              <a:spcAft>
                <a:spcPts val="0"/>
              </a:spcAft>
              <a:defRPr/>
            </a:pPr>
            <a:r>
              <a:rPr lang="ja-JP" altLang="en-US" sz="1600" b="1" kern="100">
                <a:latin typeface="+mn-ea"/>
                <a:ea typeface="+mn-ea"/>
                <a:cs typeface="Times New Roman" panose="02020603050405020304" pitchFamily="18" charset="0"/>
              </a:rPr>
              <a:t>　　　　　　　　</a:t>
            </a:r>
            <a:r>
              <a:rPr lang="en" altLang="ja-JP" sz="1600" b="0" i="0" u="none" strike="noStrike" dirty="0">
                <a:solidFill>
                  <a:srgbClr val="000000"/>
                </a:solidFill>
                <a:effectLst/>
                <a:latin typeface="Helvetica" pitchFamily="2" charset="0"/>
              </a:rPr>
              <a:t>Mixed </a:t>
            </a:r>
            <a:r>
              <a:rPr lang="en" altLang="ja-JP" sz="1600" b="0" i="0" u="none" strike="noStrike" dirty="0" err="1">
                <a:solidFill>
                  <a:srgbClr val="000000"/>
                </a:solidFill>
                <a:effectLst/>
                <a:latin typeface="Helvetica" pitchFamily="2" charset="0"/>
              </a:rPr>
              <a:t>Galerkin</a:t>
            </a:r>
            <a:r>
              <a:rPr lang="en" altLang="ja-JP" sz="1600" b="0" i="0" u="none" strike="noStrike" dirty="0">
                <a:solidFill>
                  <a:srgbClr val="000000"/>
                </a:solidFill>
                <a:effectLst/>
                <a:latin typeface="Helvetica" pitchFamily="2" charset="0"/>
              </a:rPr>
              <a:t> approximation for fluid problems and   </a:t>
            </a:r>
          </a:p>
          <a:p>
            <a:pPr>
              <a:spcBef>
                <a:spcPts val="0"/>
              </a:spcBef>
              <a:spcAft>
                <a:spcPts val="0"/>
              </a:spcAft>
              <a:defRPr/>
            </a:pPr>
            <a:r>
              <a:rPr lang="en" altLang="ja-JP" sz="1600" dirty="0">
                <a:solidFill>
                  <a:srgbClr val="000000"/>
                </a:solidFill>
                <a:latin typeface="Helvetica" pitchFamily="2" charset="0"/>
              </a:rPr>
              <a:t>                   </a:t>
            </a:r>
            <a:r>
              <a:rPr lang="en" altLang="ja-JP" sz="1600" b="0" i="0" u="none" strike="noStrike" dirty="0">
                <a:solidFill>
                  <a:srgbClr val="000000"/>
                </a:solidFill>
                <a:effectLst/>
                <a:latin typeface="Helvetica" pitchFamily="2" charset="0"/>
              </a:rPr>
              <a:t>related iterative linear solvers</a:t>
            </a:r>
          </a:p>
          <a:p>
            <a:pPr>
              <a:spcBef>
                <a:spcPts val="0"/>
              </a:spcBef>
              <a:spcAft>
                <a:spcPts val="0"/>
              </a:spcAft>
              <a:defRPr/>
            </a:pPr>
            <a:r>
              <a:rPr lang="en-US" altLang="ja-JP" sz="1800" dirty="0">
                <a:latin typeface="+mn-ea"/>
                <a:ea typeface="+mn-ea"/>
                <a:cs typeface="ＭＳ Ｐゴシック" panose="020B0600070205080204" pitchFamily="34" charset="-128"/>
              </a:rPr>
              <a:t>Abstract:   </a:t>
            </a:r>
            <a:r>
              <a:rPr lang="en" altLang="ja-JP" sz="1400" dirty="0">
                <a:effectLst/>
                <a:latin typeface="+mn-ea"/>
                <a:ea typeface="+mn-ea"/>
                <a:cs typeface="ＭＳ Ｐゴシック" panose="020B0600070205080204" pitchFamily="34" charset="-128"/>
              </a:rPr>
              <a:t>Navier-Stokes </a:t>
            </a:r>
            <a:r>
              <a:rPr lang="ja-JP" altLang="en-US" sz="1400">
                <a:effectLst/>
                <a:latin typeface="+mn-ea"/>
                <a:ea typeface="+mn-ea"/>
                <a:cs typeface="ＭＳ Ｐゴシック" panose="020B0600070205080204" pitchFamily="34" charset="-128"/>
              </a:rPr>
              <a:t>問題などの流体問題のための良い数値計算法を構築する上で，未知関数である流速と圧力の近似法が一つの鍵となる．ガレルキン近似問題において，それぞれに対応する有限次元部分空間を独立に選ぶことはできず，通常は，下限上限条件を満たすことが要求される．流速</a:t>
            </a:r>
            <a:r>
              <a:rPr lang="en-US" altLang="ja-JP" sz="1400" dirty="0">
                <a:effectLst/>
                <a:latin typeface="+mn-ea"/>
                <a:ea typeface="+mn-ea"/>
                <a:cs typeface="ＭＳ Ｐゴシック" panose="020B0600070205080204" pitchFamily="34" charset="-128"/>
              </a:rPr>
              <a:t>/</a:t>
            </a:r>
            <a:r>
              <a:rPr lang="ja-JP" altLang="en-US" sz="1400">
                <a:effectLst/>
                <a:latin typeface="+mn-ea"/>
                <a:ea typeface="+mn-ea"/>
                <a:cs typeface="ＭＳ Ｐゴシック" panose="020B0600070205080204" pitchFamily="34" charset="-128"/>
              </a:rPr>
              <a:t>圧力双方に有限要素空間，あるいは，双方にスペクトル空間を用いるのが通例であるが，講演者は，それぞれに有限要素空間</a:t>
            </a:r>
            <a:r>
              <a:rPr lang="en-US" altLang="ja-JP" sz="1400" dirty="0">
                <a:effectLst/>
                <a:latin typeface="+mn-ea"/>
                <a:ea typeface="+mn-ea"/>
                <a:cs typeface="ＭＳ Ｐゴシック" panose="020B0600070205080204" pitchFamily="34" charset="-128"/>
              </a:rPr>
              <a:t>/</a:t>
            </a:r>
            <a:r>
              <a:rPr lang="ja-JP" altLang="en-US" sz="1400">
                <a:effectLst/>
                <a:latin typeface="+mn-ea"/>
                <a:ea typeface="+mn-ea"/>
                <a:cs typeface="ＭＳ Ｐゴシック" panose="020B0600070205080204" pitchFamily="34" charset="-128"/>
              </a:rPr>
              <a:t>スペクトル空間を用いる対も提案している．本講演においては，これらの近似空間の選択と近似解の精度を，粘性係数依存性と，連立一次方程式の反復解法における効率との関連を述べながら話を進める予定である．</a:t>
            </a:r>
            <a:endParaRPr lang="ja-JP" altLang="ja-JP" sz="1400">
              <a:effectLst/>
              <a:latin typeface="+mn-ea"/>
              <a:ea typeface="+mn-ea"/>
              <a:cs typeface="ＭＳ Ｐゴシック" panose="020B0600070205080204" pitchFamily="34" charset="-128"/>
            </a:endParaRPr>
          </a:p>
          <a:p>
            <a:pPr eaLnBrk="0">
              <a:spcBef>
                <a:spcPts val="600"/>
              </a:spcBef>
              <a:spcAft>
                <a:spcPts val="0"/>
              </a:spcAft>
              <a:defRPr/>
            </a:pPr>
            <a:endParaRPr lang="en-US" altLang="ja-JP" sz="1600" dirty="0">
              <a:latin typeface="+mj-ea"/>
              <a:ea typeface="+mj-ea"/>
            </a:endParaRPr>
          </a:p>
          <a:p>
            <a:pPr eaLnBrk="0">
              <a:spcBef>
                <a:spcPts val="0"/>
              </a:spcBef>
              <a:spcAft>
                <a:spcPts val="0"/>
              </a:spcAft>
              <a:defRPr/>
            </a:pPr>
            <a:r>
              <a:rPr lang="en-US" altLang="ja-JP" sz="1600" dirty="0">
                <a:latin typeface="+mj-ea"/>
                <a:ea typeface="+mj-ea"/>
              </a:rPr>
              <a:t>                    </a:t>
            </a:r>
            <a:br>
              <a:rPr lang="en-US" altLang="ja-JP" sz="1600" dirty="0">
                <a:latin typeface="+mj-ea"/>
                <a:ea typeface="+mj-ea"/>
              </a:rPr>
            </a:br>
            <a:endParaRPr lang="en-US" altLang="ja-JP" sz="1600" b="1" dirty="0">
              <a:latin typeface="+mn-ea"/>
              <a:ea typeface="+mn-ea"/>
            </a:endParaRPr>
          </a:p>
        </p:txBody>
      </p:sp>
      <p:pic>
        <p:nvPicPr>
          <p:cNvPr id="2" name="図 1" descr="logo02.eps"/>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34827" y="8820505"/>
            <a:ext cx="987570" cy="938681"/>
          </a:xfrm>
          <a:prstGeom prst="rect">
            <a:avLst/>
          </a:prstGeom>
        </p:spPr>
      </p:pic>
      <p:pic>
        <p:nvPicPr>
          <p:cNvPr id="3" name="図 2" descr="logo.eps"/>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9922" y="8835876"/>
            <a:ext cx="1899672" cy="965935"/>
          </a:xfrm>
          <a:prstGeom prst="rect">
            <a:avLst/>
          </a:prstGeom>
        </p:spPr>
      </p:pic>
      <p:sp>
        <p:nvSpPr>
          <p:cNvPr id="9" name="テキスト ボックス 8">
            <a:extLst>
              <a:ext uri="{FF2B5EF4-FFF2-40B4-BE49-F238E27FC236}">
                <a16:creationId xmlns:a16="http://schemas.microsoft.com/office/drawing/2014/main" id="{F2B069DC-5F77-5A60-6203-44D120B40981}"/>
              </a:ext>
            </a:extLst>
          </p:cNvPr>
          <p:cNvSpPr txBox="1"/>
          <p:nvPr/>
        </p:nvSpPr>
        <p:spPr>
          <a:xfrm>
            <a:off x="1541463" y="7001154"/>
            <a:ext cx="184731" cy="261610"/>
          </a:xfrm>
          <a:prstGeom prst="rect">
            <a:avLst/>
          </a:prstGeom>
          <a:noFill/>
        </p:spPr>
        <p:txBody>
          <a:bodyPr wrap="none" rtlCol="0">
            <a:spAutoFit/>
          </a:bodyPr>
          <a:lstStyle/>
          <a:p>
            <a:endParaRPr kumimoji="1" lang="ja-JP" altLang="en-US"/>
          </a:p>
        </p:txBody>
      </p:sp>
      <p:sp>
        <p:nvSpPr>
          <p:cNvPr id="4" name="テキスト ボックス 3">
            <a:extLst>
              <a:ext uri="{FF2B5EF4-FFF2-40B4-BE49-F238E27FC236}">
                <a16:creationId xmlns:a16="http://schemas.microsoft.com/office/drawing/2014/main" id="{8048FDE9-BDA3-F0C7-F2E2-CEB72D492DE1}"/>
              </a:ext>
            </a:extLst>
          </p:cNvPr>
          <p:cNvSpPr txBox="1"/>
          <p:nvPr/>
        </p:nvSpPr>
        <p:spPr>
          <a:xfrm>
            <a:off x="1095933" y="8480328"/>
            <a:ext cx="4998895" cy="276999"/>
          </a:xfrm>
          <a:prstGeom prst="rect">
            <a:avLst/>
          </a:prstGeom>
          <a:noFill/>
        </p:spPr>
        <p:txBody>
          <a:bodyPr wrap="square" rtlCol="0">
            <a:spAutoFit/>
          </a:bodyPr>
          <a:lstStyle/>
          <a:p>
            <a:r>
              <a:rPr lang="en-US" altLang="ja-JP" sz="1200" dirty="0">
                <a:latin typeface="HGMaruGothicMPRO" panose="020F0600000000000000" pitchFamily="34" charset="-128"/>
                <a:ea typeface="HGMaruGothicMPRO" panose="020F0600000000000000" pitchFamily="34" charset="-128"/>
              </a:rPr>
              <a:t>※</a:t>
            </a:r>
            <a:r>
              <a:rPr lang="ja-JP" altLang="en-US" sz="1200">
                <a:latin typeface="HGMaruGothicMPRO" panose="020F0600000000000000" pitchFamily="34" charset="-128"/>
                <a:ea typeface="HGMaruGothicMPRO" panose="020F0600000000000000" pitchFamily="34" charset="-128"/>
              </a:rPr>
              <a:t>当日、体調のすぐれない方は対面で出席はご遠慮願います。</a:t>
            </a:r>
            <a:endParaRPr lang="en-US" altLang="ja-JP" sz="1200" dirty="0">
              <a:latin typeface="HGMaruGothicMPRO" panose="020F0600000000000000" pitchFamily="34" charset="-128"/>
              <a:ea typeface="HGMaruGothicMPRO" panose="020F0600000000000000" pitchFamily="34" charset="-128"/>
            </a:endParaRPr>
          </a:p>
        </p:txBody>
      </p:sp>
    </p:spTree>
  </p:cSld>
  <p:clrMapOvr>
    <a:masterClrMapping/>
  </p:clrMapOvr>
</p:sld>
</file>

<file path=ppt/theme/theme1.xml><?xml version="1.0" encoding="utf-8"?>
<a:theme xmlns:a="http://schemas.openxmlformats.org/drawingml/2006/main" name="新しいプレゼンテーション">
  <a:themeElements>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新しいプレゼンテーション">
      <a:majorFont>
        <a:latin typeface="Arial"/>
        <a:ea typeface="ＭＳ Ｐゴシック"/>
        <a:cs typeface=""/>
      </a:majorFont>
      <a:minorFont>
        <a:latin typeface="Arial"/>
        <a:ea typeface="ＭＳ Ｐゴシック"/>
        <a:cs typeface=""/>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新しいプレゼンテーショ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新しいプレゼンテーション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新しいプレゼンテーショ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新しいプレゼンテーショ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新しいプレゼンテーショ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新しいプレゼンテーショ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新しいプレゼンテーショ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25515</TotalTime>
  <Words>336</Words>
  <Application>Microsoft Macintosh PowerPoint</Application>
  <PresentationFormat>A4 210 x 297 mm</PresentationFormat>
  <Paragraphs>29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HGMaruGothicMPRO</vt:lpstr>
      <vt:lpstr>Arial</vt:lpstr>
      <vt:lpstr>Calibri</vt:lpstr>
      <vt:lpstr>Helvetica</vt:lpstr>
      <vt:lpstr>新しいプレゼンテーション</vt:lpstr>
      <vt:lpstr>PowerPoint プレゼンテーション</vt:lpstr>
    </vt:vector>
  </TitlesOfParts>
  <Company>admina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第回NSCセミナー</dc:title>
  <dc:creator>admina</dc:creator>
  <cp:lastModifiedBy>富澤　ゆかり</cp:lastModifiedBy>
  <cp:revision>533</cp:revision>
  <cp:lastPrinted>2024-06-18T05:47:24Z</cp:lastPrinted>
  <dcterms:created xsi:type="dcterms:W3CDTF">2007-04-12T08:17:59Z</dcterms:created>
  <dcterms:modified xsi:type="dcterms:W3CDTF">2024-06-18T05:47:53Z</dcterms:modified>
</cp:coreProperties>
</file>